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8" r:id="rId3"/>
    <p:sldId id="256" r:id="rId4"/>
    <p:sldId id="263" r:id="rId5"/>
    <p:sldId id="257" r:id="rId6"/>
    <p:sldId id="260" r:id="rId7"/>
    <p:sldId id="262" r:id="rId8"/>
    <p:sldId id="264" r:id="rId9"/>
    <p:sldId id="265" r:id="rId10"/>
    <p:sldId id="261" r:id="rId11"/>
    <p:sldId id="259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/>
    <p:restoredTop sz="93542"/>
  </p:normalViewPr>
  <p:slideViewPr>
    <p:cSldViewPr snapToGrid="0" snapToObjects="1">
      <p:cViewPr varScale="1">
        <p:scale>
          <a:sx n="122" d="100"/>
          <a:sy n="122" d="100"/>
        </p:scale>
        <p:origin x="9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D9D4C-FCC7-5F48-A9DE-71F175A2F1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6DEB4-AE77-CC48-A5CD-506DA1BA3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5D28A-D31A-624A-86CF-CD44C97A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A16E3-99C0-F04B-A683-78294452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CCD37-4EDF-E247-B47A-64F58D72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827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85467-A7C7-384B-A3FD-8465AEC5B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C0BF31-536C-FC48-85E9-4F930FCBF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490D0-7042-0F42-8B13-4023738C8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BE006-C2CF-4A41-B632-E6E47747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EFA4F-8EC6-F149-9C03-A351E26C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26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29E4A0-6EA5-9349-B13D-E0DFFFC144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D12B14-A267-9342-8848-92A2ABA24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E6EBA-56AB-EC44-91D8-296617990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4A192-E99A-7B4F-BBCB-3E0983217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40712-9AC9-644F-BE25-28134D800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42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1CE43-C5B3-0245-82D6-5C949C87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22BD4-055B-5F4B-AE31-D2B4BFEBE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5332F-8A90-584F-B3A5-D8D9587F5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CF153-10FB-8944-8D7D-B08B721CB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6840D-5FD9-A045-8C3A-49BBB8F16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1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B73D9-C2CA-634F-804B-48F0DEB64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0D921-78D1-1242-8321-32AC712E1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75448-BE58-0C4A-8FD1-A3A7A488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5E8FD-7F92-FA4E-B917-52AE664B3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9C560-5CF7-B740-9EF8-F3409F272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9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601D-A477-104A-8071-50F3CB20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517BF-E81B-E84A-8459-8B8E54DEEA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DECA16-56E4-2E42-848E-2F9D89E83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37E5A-89D2-2C4D-90FE-CF14491E8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45042-8AB9-CC43-B04D-CD9841589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9923A-8FD1-1F42-92C5-2FCFCDB5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28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F8216-5E63-D749-B3A3-CC5A8DC36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FB7B1-4107-3249-825D-96FBCF2AC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EFEDE-E9A0-B94A-A53F-4B62DBEAB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EE06BD-8095-0A46-897E-E35E7A1ED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26AAB9-BF4D-3B44-A649-FE44B91C6D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C2747-DC02-894C-A21E-9F3A22B88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968436-5D20-7040-A703-9C42CA776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25FE9-943A-FD49-BA79-6DB0A14F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03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6A69-5A6F-0A4D-9590-CEE44E072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817AC-EED0-5140-8FDC-B4993CF50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A3017D-1045-2E40-AD0B-6E2BBC1D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CBFE6C-F31D-AE44-B30A-8E23F2B8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7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BFA8D8-66F2-564E-9CBD-E9B45A9D2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BF0E61-8E56-9A4D-AD28-5321960E0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B437B-41E6-724F-B707-8549FCDF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7546-FE36-604D-83C0-20ACFAF16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A3C18-6DDE-1540-8F9D-D460D3E83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93381-CFBB-AC46-BEA3-05B9D82B7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93898-632A-F340-B911-024367AD0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B0DA4-8491-BF47-8287-0844794CA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17291-5C5F-8D41-B4C3-DBF66A11D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30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FC48-9FD3-7043-9C13-BF0F0E597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297E50-B5CE-4B4A-913F-7429EED937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C7024-00C9-F043-B137-414DE8D01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6A0E4D-D84E-C34B-8941-DBB73468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CB58C7-E054-8847-AECF-258091C7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FCD8D-83ED-2845-B038-5ADC4E92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79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E89BF-1C24-A745-8332-788F43EB9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E10CF-ADB9-214C-9AF4-4DF1DEE79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F4744-36C3-364A-B88F-FB944E9E7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490CE-BE8E-7E4B-9B67-11CEB3AEEF49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2751B-3769-D74A-8CDF-AA7C31377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8D83B-BEFF-1049-90C5-016C1B52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92A4F-DED7-3342-B3E4-06796A033E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323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0DE7B-AD76-B179-F823-C5BC48CE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74762-6BE8-AFDA-1AB5-08BAB812F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picks up in pace and difficulty from here</a:t>
            </a:r>
          </a:p>
          <a:p>
            <a:r>
              <a:rPr lang="en-US" dirty="0"/>
              <a:t>No big problems if you have learned the material to date</a:t>
            </a:r>
          </a:p>
          <a:p>
            <a:pPr lvl="1"/>
            <a:r>
              <a:rPr lang="en-US" dirty="0"/>
              <a:t>This week is easy because we know how to design recursive functions</a:t>
            </a:r>
          </a:p>
          <a:p>
            <a:pPr lvl="1"/>
            <a:r>
              <a:rPr lang="en-US" dirty="0"/>
              <a:t>Next week is a bit easier too</a:t>
            </a:r>
          </a:p>
          <a:p>
            <a:r>
              <a:rPr lang="en-US" dirty="0"/>
              <a:t>Then things really pick up</a:t>
            </a:r>
          </a:p>
          <a:p>
            <a:pPr lvl="1"/>
            <a:r>
              <a:rPr lang="en-US" dirty="0"/>
              <a:t>m08 abstraction</a:t>
            </a:r>
          </a:p>
          <a:p>
            <a:pPr lvl="1"/>
            <a:r>
              <a:rPr lang="en-US" dirty="0"/>
              <a:t>m09 </a:t>
            </a:r>
            <a:r>
              <a:rPr lang="en-US" dirty="0" err="1"/>
              <a:t>genrec</a:t>
            </a:r>
            <a:r>
              <a:rPr lang="en-US" dirty="0"/>
              <a:t> and search</a:t>
            </a:r>
          </a:p>
          <a:p>
            <a:pPr lvl="1"/>
            <a:r>
              <a:rPr lang="en-US" dirty="0"/>
              <a:t>m10 accumulators</a:t>
            </a:r>
          </a:p>
          <a:p>
            <a:pPr lvl="1"/>
            <a:r>
              <a:rPr lang="en-US" dirty="0"/>
              <a:t>m11 graphs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C3BEB-11FD-D474-0084-D2DF4ADD576C}"/>
              </a:ext>
            </a:extLst>
          </p:cNvPr>
          <p:cNvSpPr txBox="1"/>
          <p:nvPr/>
        </p:nvSpPr>
        <p:spPr>
          <a:xfrm>
            <a:off x="5517932" y="4297995"/>
            <a:ext cx="341586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Again, no big problems if you have learned the material to date</a:t>
            </a:r>
          </a:p>
        </p:txBody>
      </p:sp>
    </p:spTree>
    <p:extLst>
      <p:ext uri="{BB962C8B-B14F-4D97-AF65-F5344CB8AC3E}">
        <p14:creationId xmlns:p14="http://schemas.microsoft.com/office/powerpoint/2010/main" val="136229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841764" y="1252918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4948410" y="1638062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4410548" y="2007394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5203448" y="2038660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5459287" y="2386784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6900282" y="1655123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6512195" y="204722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7389785" y="2038660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141140" y="2386784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</p:spTree>
    <p:extLst>
      <p:ext uri="{BB962C8B-B14F-4D97-AF65-F5344CB8AC3E}">
        <p14:creationId xmlns:p14="http://schemas.microsoft.com/office/powerpoint/2010/main" val="2077962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500CDB-679B-5D4E-AAA9-D8386205A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8682" y="1683327"/>
            <a:ext cx="7370900" cy="256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69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1837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488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8259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1FCDB60C-2970-2B47-A8A4-1A73502CE680}"/>
              </a:ext>
            </a:extLst>
          </p:cNvPr>
          <p:cNvCxnSpPr>
            <a:cxnSpLocks/>
          </p:cNvCxnSpPr>
          <p:nvPr/>
        </p:nvCxnSpPr>
        <p:spPr>
          <a:xfrm>
            <a:off x="2157413" y="3429000"/>
            <a:ext cx="7586662" cy="0"/>
          </a:xfrm>
          <a:prstGeom prst="straightConnector1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18D2990-E1C4-CA41-B2C1-7C3163F4F3DD}"/>
              </a:ext>
            </a:extLst>
          </p:cNvPr>
          <p:cNvCxnSpPr>
            <a:cxnSpLocks/>
          </p:cNvCxnSpPr>
          <p:nvPr/>
        </p:nvCxnSpPr>
        <p:spPr>
          <a:xfrm flipV="1">
            <a:off x="6143625" y="1728788"/>
            <a:ext cx="0" cy="3771900"/>
          </a:xfrm>
          <a:prstGeom prst="straightConnector1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BB89F48-13A3-D14C-8EFF-F60D0706D2F1}"/>
              </a:ext>
            </a:extLst>
          </p:cNvPr>
          <p:cNvSpPr txBox="1"/>
          <p:nvPr/>
        </p:nvSpPr>
        <p:spPr>
          <a:xfrm>
            <a:off x="9929813" y="2644170"/>
            <a:ext cx="1971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took more than 6 hours, or could not finish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FA5A8-FAB5-8444-A94B-1B38B2A5BF12}"/>
              </a:ext>
            </a:extLst>
          </p:cNvPr>
          <p:cNvSpPr txBox="1"/>
          <p:nvPr/>
        </p:nvSpPr>
        <p:spPr>
          <a:xfrm>
            <a:off x="185738" y="2644170"/>
            <a:ext cx="1971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finished, with good score, in less than</a:t>
            </a:r>
          </a:p>
          <a:p>
            <a:pPr algn="ctr"/>
            <a:r>
              <a:rPr lang="en-US" sz="2400" dirty="0"/>
              <a:t>6 hours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6785E9-0DD3-9846-9537-1FECF636D723}"/>
              </a:ext>
            </a:extLst>
          </p:cNvPr>
          <p:cNvSpPr txBox="1"/>
          <p:nvPr/>
        </p:nvSpPr>
        <p:spPr>
          <a:xfrm>
            <a:off x="4595213" y="159128"/>
            <a:ext cx="30968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redid the whole </a:t>
            </a:r>
            <a:r>
              <a:rPr lang="en-US" sz="2400" dirty="0" err="1"/>
              <a:t>HtDW</a:t>
            </a:r>
            <a:r>
              <a:rPr lang="en-US" sz="2400" dirty="0"/>
              <a:t> process and maybe even marked up printed copy of starter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530984-1E6C-CF4B-A6BC-86409AF25772}"/>
              </a:ext>
            </a:extLst>
          </p:cNvPr>
          <p:cNvSpPr txBox="1"/>
          <p:nvPr/>
        </p:nvSpPr>
        <p:spPr>
          <a:xfrm>
            <a:off x="4354114" y="5586231"/>
            <a:ext cx="35790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jumped right into the code, editing what needed to add/ change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F1215E-ED3F-9847-B739-88CD692AF3C0}"/>
              </a:ext>
            </a:extLst>
          </p:cNvPr>
          <p:cNvSpPr txBox="1"/>
          <p:nvPr/>
        </p:nvSpPr>
        <p:spPr>
          <a:xfrm>
            <a:off x="3103957" y="1728788"/>
            <a:ext cx="13073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963B84-42D3-004C-9BA8-5FC8AF0039D9}"/>
              </a:ext>
            </a:extLst>
          </p:cNvPr>
          <p:cNvSpPr txBox="1"/>
          <p:nvPr/>
        </p:nvSpPr>
        <p:spPr>
          <a:xfrm>
            <a:off x="7875987" y="1728788"/>
            <a:ext cx="13073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50FF243-9163-3442-A1A6-D429921CF48B}"/>
              </a:ext>
            </a:extLst>
          </p:cNvPr>
          <p:cNvSpPr txBox="1"/>
          <p:nvPr/>
        </p:nvSpPr>
        <p:spPr>
          <a:xfrm>
            <a:off x="3103957" y="4139681"/>
            <a:ext cx="13073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CE5804-2A0D-8543-8CA3-D5C535404319}"/>
              </a:ext>
            </a:extLst>
          </p:cNvPr>
          <p:cNvSpPr txBox="1"/>
          <p:nvPr/>
        </p:nvSpPr>
        <p:spPr>
          <a:xfrm>
            <a:off x="7875987" y="4139681"/>
            <a:ext cx="13073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DBFDD2-98AD-4B4E-9B74-C05DF3A2AF46}"/>
              </a:ext>
            </a:extLst>
          </p:cNvPr>
          <p:cNvSpPr txBox="1"/>
          <p:nvPr/>
        </p:nvSpPr>
        <p:spPr>
          <a:xfrm>
            <a:off x="184275" y="183174"/>
            <a:ext cx="3096819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ANSWER NOW…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For problem set 4…</a:t>
            </a:r>
          </a:p>
          <a:p>
            <a:r>
              <a:rPr lang="en-US" dirty="0">
                <a:solidFill>
                  <a:srgbClr val="FF0000"/>
                </a:solidFill>
              </a:rPr>
              <a:t>which quadrant most closely matches your experience?</a:t>
            </a:r>
          </a:p>
        </p:txBody>
      </p:sp>
    </p:spTree>
    <p:extLst>
      <p:ext uri="{BB962C8B-B14F-4D97-AF65-F5344CB8AC3E}">
        <p14:creationId xmlns:p14="http://schemas.microsoft.com/office/powerpoint/2010/main" val="1690040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39B2E-6B62-8E45-971F-A4A5D7D2183D}"/>
              </a:ext>
            </a:extLst>
          </p:cNvPr>
          <p:cNvSpPr txBox="1"/>
          <p:nvPr/>
        </p:nvSpPr>
        <p:spPr>
          <a:xfrm>
            <a:off x="676894" y="1596888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3:ilk   7:ruf   42:ily   1:abc  50:dug   10:why   27:wit   14:olp   4:dcj 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AC27E-5B4E-EA4C-7FA2-AF9E81E8DB34}"/>
              </a:ext>
            </a:extLst>
          </p:cNvPr>
          <p:cNvSpPr txBox="1"/>
          <p:nvPr/>
        </p:nvSpPr>
        <p:spPr>
          <a:xfrm>
            <a:off x="676892" y="542862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list of &lt;number&gt;:&lt;password&gt; lookup password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D07B1-9A10-6FA7-B753-3E0B345888BB}"/>
              </a:ext>
            </a:extLst>
          </p:cNvPr>
          <p:cNvSpPr txBox="1"/>
          <p:nvPr/>
        </p:nvSpPr>
        <p:spPr>
          <a:xfrm>
            <a:off x="676891" y="2640235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long does it take if list has length n ?   </a:t>
            </a:r>
          </a:p>
        </p:txBody>
      </p:sp>
    </p:spTree>
    <p:extLst>
      <p:ext uri="{BB962C8B-B14F-4D97-AF65-F5344CB8AC3E}">
        <p14:creationId xmlns:p14="http://schemas.microsoft.com/office/powerpoint/2010/main" val="3096197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F39B2E-6B62-8E45-971F-A4A5D7D2183D}"/>
              </a:ext>
            </a:extLst>
          </p:cNvPr>
          <p:cNvSpPr txBox="1"/>
          <p:nvPr/>
        </p:nvSpPr>
        <p:spPr>
          <a:xfrm>
            <a:off x="676894" y="1596888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3:ilk   7:ruf   42:ily   1:abc  50:dug   10:why   27:wit   14:olp   4:dcj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BE8D39-F522-6140-9DD1-1C81E6045D0C}"/>
              </a:ext>
            </a:extLst>
          </p:cNvPr>
          <p:cNvSpPr txBox="1"/>
          <p:nvPr/>
        </p:nvSpPr>
        <p:spPr>
          <a:xfrm>
            <a:off x="676893" y="4865937"/>
            <a:ext cx="1056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1:abc   3:ilk   4:dcj   7:ruf   10:why   14:olp   27:wit   42:ily   50:dug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EAC27E-5B4E-EA4C-7FA2-AF9E81E8DB34}"/>
              </a:ext>
            </a:extLst>
          </p:cNvPr>
          <p:cNvSpPr txBox="1"/>
          <p:nvPr/>
        </p:nvSpPr>
        <p:spPr>
          <a:xfrm>
            <a:off x="676892" y="542862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 list of &lt;number&gt;:&lt;password&gt; lookup password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ED07B1-9A10-6FA7-B753-3E0B345888BB}"/>
              </a:ext>
            </a:extLst>
          </p:cNvPr>
          <p:cNvSpPr txBox="1"/>
          <p:nvPr/>
        </p:nvSpPr>
        <p:spPr>
          <a:xfrm>
            <a:off x="676891" y="2640235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How long does it take if list has length n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2DADF-43F4-7E3A-1464-FB1B6564E1DE}"/>
              </a:ext>
            </a:extLst>
          </p:cNvPr>
          <p:cNvSpPr txBox="1"/>
          <p:nvPr/>
        </p:nvSpPr>
        <p:spPr>
          <a:xfrm>
            <a:off x="676891" y="3874443"/>
            <a:ext cx="93577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about in this </a:t>
            </a:r>
            <a:r>
              <a:rPr lang="en-US" sz="3200"/>
              <a:t>list?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46256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23D1DA-203F-8A4B-B81D-F9793DB8F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51" y="0"/>
            <a:ext cx="10351698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47BBA2-9685-564B-A753-52E30CED7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78" y="4011929"/>
            <a:ext cx="8246124" cy="2846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D28324-3B9F-F147-A01E-F7A3A82FB37A}"/>
              </a:ext>
            </a:extLst>
          </p:cNvPr>
          <p:cNvSpPr txBox="1"/>
          <p:nvPr/>
        </p:nvSpPr>
        <p:spPr>
          <a:xfrm>
            <a:off x="7429500" y="148590"/>
            <a:ext cx="3166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[from Wikipedia, edited]</a:t>
            </a:r>
          </a:p>
        </p:txBody>
      </p:sp>
    </p:spTree>
    <p:extLst>
      <p:ext uri="{BB962C8B-B14F-4D97-AF65-F5344CB8AC3E}">
        <p14:creationId xmlns:p14="http://schemas.microsoft.com/office/powerpoint/2010/main" val="2081356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661971" y="1268730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3255052" y="2563416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2194871" y="372213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3932414" y="372213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4691303" y="468606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8043715" y="253722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7147306" y="372213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9285761" y="3722132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510593" y="468606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E3934-8C71-4F48-83F8-F3F333160326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3542150" y="1638062"/>
            <a:ext cx="2553850" cy="925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C8AD3B-BED2-BE4B-93AD-CF721A18BC37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V="1">
            <a:off x="2542082" y="2932748"/>
            <a:ext cx="1000068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E14E7F-38FE-BB4D-B751-7E97447BE810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3542150" y="2932748"/>
            <a:ext cx="709422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18C80D-F538-EE4F-981C-2AF3A62B9FA3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195008" y="4091464"/>
            <a:ext cx="81465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0E8270-1E63-024E-9F9E-23D36CE6ABBC}"/>
              </a:ext>
            </a:extLst>
          </p:cNvPr>
          <p:cNvCxnSpPr>
            <a:cxnSpLocks/>
            <a:stCxn id="7" idx="0"/>
            <a:endCxn id="2" idx="2"/>
          </p:cNvCxnSpPr>
          <p:nvPr/>
        </p:nvCxnSpPr>
        <p:spPr>
          <a:xfrm flipH="1" flipV="1">
            <a:off x="6096000" y="1638062"/>
            <a:ext cx="2293323" cy="899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3BE595-B0ED-9A4D-AF8B-DB48CCFEE85E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7535394" y="2906554"/>
            <a:ext cx="853929" cy="8155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709F110-E62D-104F-8117-F02FE8199EFD}"/>
              </a:ext>
            </a:extLst>
          </p:cNvPr>
          <p:cNvCxnSpPr>
            <a:cxnSpLocks/>
            <a:stCxn id="10" idx="0"/>
            <a:endCxn id="8" idx="2"/>
          </p:cNvCxnSpPr>
          <p:nvPr/>
        </p:nvCxnSpPr>
        <p:spPr>
          <a:xfrm flipV="1">
            <a:off x="6899482" y="4091464"/>
            <a:ext cx="63591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0EF240-2834-7240-B1C1-C41F2DA46F12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8389323" y="2932748"/>
            <a:ext cx="1313380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902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C495B8-3602-F44A-B61F-980F5C1D421B}"/>
              </a:ext>
            </a:extLst>
          </p:cNvPr>
          <p:cNvSpPr txBox="1"/>
          <p:nvPr/>
        </p:nvSpPr>
        <p:spPr>
          <a:xfrm>
            <a:off x="5661971" y="1268730"/>
            <a:ext cx="8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10:why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F6573-3D36-044E-86BB-FE7DC81E6E16}"/>
              </a:ext>
            </a:extLst>
          </p:cNvPr>
          <p:cNvSpPr txBox="1"/>
          <p:nvPr/>
        </p:nvSpPr>
        <p:spPr>
          <a:xfrm>
            <a:off x="3255052" y="2563416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3:ilk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757A67-B65F-1B4D-B71D-384A5DDAC165}"/>
              </a:ext>
            </a:extLst>
          </p:cNvPr>
          <p:cNvSpPr txBox="1"/>
          <p:nvPr/>
        </p:nvSpPr>
        <p:spPr>
          <a:xfrm>
            <a:off x="2194871" y="372213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1:abc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AD84A-B864-1840-8898-264D04C4A32B}"/>
              </a:ext>
            </a:extLst>
          </p:cNvPr>
          <p:cNvSpPr txBox="1"/>
          <p:nvPr/>
        </p:nvSpPr>
        <p:spPr>
          <a:xfrm>
            <a:off x="3932414" y="372213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4:dcj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76E42-05F0-A647-A3DC-C64DB6A271E4}"/>
              </a:ext>
            </a:extLst>
          </p:cNvPr>
          <p:cNvSpPr txBox="1"/>
          <p:nvPr/>
        </p:nvSpPr>
        <p:spPr>
          <a:xfrm>
            <a:off x="4691303" y="4686062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7:ruf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9AEC17-BCF9-8744-A921-C2ED99DDD2BF}"/>
              </a:ext>
            </a:extLst>
          </p:cNvPr>
          <p:cNvSpPr txBox="1"/>
          <p:nvPr/>
        </p:nvSpPr>
        <p:spPr>
          <a:xfrm>
            <a:off x="8043715" y="253722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42:ily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F88EC-757F-6649-BBB2-11F505F4FE39}"/>
              </a:ext>
            </a:extLst>
          </p:cNvPr>
          <p:cNvSpPr txBox="1"/>
          <p:nvPr/>
        </p:nvSpPr>
        <p:spPr>
          <a:xfrm>
            <a:off x="7147306" y="3722132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27:wit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9BE4A-DB0D-C145-825A-96388C4FB3F1}"/>
              </a:ext>
            </a:extLst>
          </p:cNvPr>
          <p:cNvSpPr txBox="1"/>
          <p:nvPr/>
        </p:nvSpPr>
        <p:spPr>
          <a:xfrm>
            <a:off x="9285761" y="3722132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50:dug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730B0B-E994-7344-8756-7F31466D201F}"/>
              </a:ext>
            </a:extLst>
          </p:cNvPr>
          <p:cNvSpPr txBox="1"/>
          <p:nvPr/>
        </p:nvSpPr>
        <p:spPr>
          <a:xfrm>
            <a:off x="6510593" y="4686062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14:olp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E3934-8C71-4F48-83F8-F3F333160326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3542150" y="1638062"/>
            <a:ext cx="2553850" cy="925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C8AD3B-BED2-BE4B-93AD-CF721A18BC37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V="1">
            <a:off x="2542082" y="2932748"/>
            <a:ext cx="1000068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6E14E7F-38FE-BB4D-B751-7E97447BE810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3542150" y="2932748"/>
            <a:ext cx="709422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18C80D-F538-EE4F-981C-2AF3A62B9FA3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195008" y="4091464"/>
            <a:ext cx="81465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0E8270-1E63-024E-9F9E-23D36CE6ABBC}"/>
              </a:ext>
            </a:extLst>
          </p:cNvPr>
          <p:cNvCxnSpPr>
            <a:cxnSpLocks/>
            <a:stCxn id="7" idx="0"/>
            <a:endCxn id="2" idx="2"/>
          </p:cNvCxnSpPr>
          <p:nvPr/>
        </p:nvCxnSpPr>
        <p:spPr>
          <a:xfrm flipH="1" flipV="1">
            <a:off x="6096000" y="1638062"/>
            <a:ext cx="2293323" cy="8991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43BE595-B0ED-9A4D-AF8B-DB48CCFEE85E}"/>
              </a:ext>
            </a:extLst>
          </p:cNvPr>
          <p:cNvCxnSpPr>
            <a:cxnSpLocks/>
            <a:stCxn id="8" idx="0"/>
            <a:endCxn id="7" idx="2"/>
          </p:cNvCxnSpPr>
          <p:nvPr/>
        </p:nvCxnSpPr>
        <p:spPr>
          <a:xfrm flipV="1">
            <a:off x="7535394" y="2906554"/>
            <a:ext cx="853929" cy="81557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709F110-E62D-104F-8117-F02FE8199EFD}"/>
              </a:ext>
            </a:extLst>
          </p:cNvPr>
          <p:cNvCxnSpPr>
            <a:cxnSpLocks/>
            <a:stCxn id="10" idx="0"/>
            <a:endCxn id="8" idx="2"/>
          </p:cNvCxnSpPr>
          <p:nvPr/>
        </p:nvCxnSpPr>
        <p:spPr>
          <a:xfrm flipV="1">
            <a:off x="6899482" y="4091464"/>
            <a:ext cx="635912" cy="594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C0EF240-2834-7240-B1C1-C41F2DA46F12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8389323" y="2932748"/>
            <a:ext cx="1313380" cy="7893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5864F6DD-CB7C-0144-80A9-A9EF1092BF3D}"/>
              </a:ext>
            </a:extLst>
          </p:cNvPr>
          <p:cNvSpPr txBox="1"/>
          <p:nvPr/>
        </p:nvSpPr>
        <p:spPr>
          <a:xfrm>
            <a:off x="7923480" y="328940"/>
            <a:ext cx="3975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compound key, value, left, right</a:t>
            </a:r>
          </a:p>
          <a:p>
            <a:endParaRPr lang="en-US" dirty="0"/>
          </a:p>
          <a:p>
            <a:r>
              <a:rPr lang="en-US" dirty="0"/>
              <a:t>arb-sized</a:t>
            </a:r>
          </a:p>
        </p:txBody>
      </p:sp>
    </p:spTree>
    <p:extLst>
      <p:ext uri="{BB962C8B-B14F-4D97-AF65-F5344CB8AC3E}">
        <p14:creationId xmlns:p14="http://schemas.microsoft.com/office/powerpoint/2010/main" val="3955489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19AF8E-A876-E9C8-F5F5-100BCEE58C70}"/>
              </a:ext>
            </a:extLst>
          </p:cNvPr>
          <p:cNvSpPr txBox="1"/>
          <p:nvPr/>
        </p:nvSpPr>
        <p:spPr>
          <a:xfrm>
            <a:off x="2112579" y="335845"/>
            <a:ext cx="847133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(@</a:t>
            </a:r>
            <a:r>
              <a:rPr lang="en-US" dirty="0" err="1">
                <a:latin typeface="Monaco" pitchFamily="2" charset="77"/>
              </a:rPr>
              <a:t>htdd</a:t>
            </a:r>
            <a:r>
              <a:rPr lang="en-US" dirty="0">
                <a:latin typeface="Monaco" pitchFamily="2" charset="77"/>
              </a:rPr>
              <a:t> BST)</a:t>
            </a:r>
          </a:p>
          <a:p>
            <a:r>
              <a:rPr lang="en-US" dirty="0">
                <a:latin typeface="Monaco" pitchFamily="2" charset="77"/>
              </a:rPr>
              <a:t>(define-struct node (key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l r))</a:t>
            </a:r>
          </a:p>
          <a:p>
            <a:r>
              <a:rPr lang="en-US" dirty="0">
                <a:latin typeface="Monaco" pitchFamily="2" charset="77"/>
              </a:rPr>
              <a:t>;; A BST (Binary Search Tree) is one of:</a:t>
            </a:r>
          </a:p>
          <a:p>
            <a:r>
              <a:rPr lang="en-US" dirty="0">
                <a:latin typeface="Monaco" pitchFamily="2" charset="77"/>
              </a:rPr>
              <a:t>;;  - false</a:t>
            </a:r>
          </a:p>
          <a:p>
            <a:r>
              <a:rPr lang="en-US" dirty="0">
                <a:latin typeface="Monaco" pitchFamily="2" charset="77"/>
              </a:rPr>
              <a:t>;;  - (make-node Integer String BST BST)</a:t>
            </a:r>
          </a:p>
          <a:p>
            <a:r>
              <a:rPr lang="en-US" dirty="0">
                <a:latin typeface="Monaco" pitchFamily="2" charset="77"/>
              </a:rPr>
              <a:t>;; interp. false means empty BST</a:t>
            </a:r>
          </a:p>
          <a:p>
            <a:r>
              <a:rPr lang="en-US" dirty="0">
                <a:latin typeface="Monaco" pitchFamily="2" charset="77"/>
              </a:rPr>
              <a:t>;;         key is the node key</a:t>
            </a:r>
          </a:p>
          <a:p>
            <a:r>
              <a:rPr lang="en-US" dirty="0">
                <a:latin typeface="Monaco" pitchFamily="2" charset="77"/>
              </a:rPr>
              <a:t>;;        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is the node </a:t>
            </a:r>
            <a:r>
              <a:rPr lang="en-US" dirty="0" err="1">
                <a:latin typeface="Monaco" pitchFamily="2" charset="77"/>
              </a:rPr>
              <a:t>val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;;         l and r are left and right subtrees</a:t>
            </a:r>
          </a:p>
          <a:p>
            <a:r>
              <a:rPr lang="en-US" dirty="0">
                <a:latin typeface="Monaco" pitchFamily="2" charset="77"/>
              </a:rPr>
              <a:t>;; CONSTRAINT: (INVARIANT) for a given node:</a:t>
            </a:r>
          </a:p>
          <a:p>
            <a:r>
              <a:rPr lang="en-US" dirty="0">
                <a:latin typeface="Monaco" pitchFamily="2" charset="77"/>
              </a:rPr>
              <a:t>;;     key is &gt; all keys in its l(eft)  child</a:t>
            </a:r>
          </a:p>
          <a:p>
            <a:r>
              <a:rPr lang="en-US" dirty="0">
                <a:latin typeface="Monaco" pitchFamily="2" charset="77"/>
              </a:rPr>
              <a:t>;;     key is &lt; all keys in its r(</a:t>
            </a:r>
            <a:r>
              <a:rPr lang="en-US" dirty="0" err="1">
                <a:latin typeface="Monaco" pitchFamily="2" charset="77"/>
              </a:rPr>
              <a:t>ight</a:t>
            </a:r>
            <a:r>
              <a:rPr lang="en-US" dirty="0">
                <a:latin typeface="Monaco" pitchFamily="2" charset="77"/>
              </a:rPr>
              <a:t>) child</a:t>
            </a:r>
          </a:p>
          <a:p>
            <a:r>
              <a:rPr lang="en-US" dirty="0">
                <a:latin typeface="Monaco" pitchFamily="2" charset="77"/>
              </a:rPr>
              <a:t>;;     the same key never appears twice in the tree</a:t>
            </a:r>
          </a:p>
        </p:txBody>
      </p:sp>
    </p:spTree>
    <p:extLst>
      <p:ext uri="{BB962C8B-B14F-4D97-AF65-F5344CB8AC3E}">
        <p14:creationId xmlns:p14="http://schemas.microsoft.com/office/powerpoint/2010/main" val="3349732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19AF8E-A876-E9C8-F5F5-100BCEE58C70}"/>
              </a:ext>
            </a:extLst>
          </p:cNvPr>
          <p:cNvSpPr txBox="1"/>
          <p:nvPr/>
        </p:nvSpPr>
        <p:spPr>
          <a:xfrm>
            <a:off x="2112579" y="335845"/>
            <a:ext cx="8471338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(@</a:t>
            </a:r>
            <a:r>
              <a:rPr lang="en-US" dirty="0" err="1">
                <a:latin typeface="Monaco" pitchFamily="2" charset="77"/>
              </a:rPr>
              <a:t>htdd</a:t>
            </a:r>
            <a:r>
              <a:rPr lang="en-US" dirty="0">
                <a:latin typeface="Monaco" pitchFamily="2" charset="77"/>
              </a:rPr>
              <a:t> BST)</a:t>
            </a:r>
          </a:p>
          <a:p>
            <a:r>
              <a:rPr lang="en-US" dirty="0">
                <a:latin typeface="Monaco" pitchFamily="2" charset="77"/>
              </a:rPr>
              <a:t>(define-struct node (key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l r))</a:t>
            </a:r>
          </a:p>
          <a:p>
            <a:r>
              <a:rPr lang="en-US" dirty="0">
                <a:latin typeface="Monaco" pitchFamily="2" charset="77"/>
              </a:rPr>
              <a:t>;; A BST (Binary Search Tree) is one of:</a:t>
            </a:r>
          </a:p>
          <a:p>
            <a:r>
              <a:rPr lang="en-US" dirty="0">
                <a:latin typeface="Monaco" pitchFamily="2" charset="77"/>
              </a:rPr>
              <a:t>;;  - false</a:t>
            </a:r>
          </a:p>
          <a:p>
            <a:r>
              <a:rPr lang="en-US" dirty="0">
                <a:latin typeface="Monaco" pitchFamily="2" charset="77"/>
              </a:rPr>
              <a:t>;;  - (make-node Integer String BST BST)</a:t>
            </a:r>
          </a:p>
          <a:p>
            <a:r>
              <a:rPr lang="en-US" dirty="0">
                <a:latin typeface="Monaco" pitchFamily="2" charset="77"/>
              </a:rPr>
              <a:t>;; interp. false means empty BST</a:t>
            </a:r>
          </a:p>
          <a:p>
            <a:r>
              <a:rPr lang="en-US" dirty="0">
                <a:latin typeface="Monaco" pitchFamily="2" charset="77"/>
              </a:rPr>
              <a:t>;;         key is the node key</a:t>
            </a:r>
          </a:p>
          <a:p>
            <a:r>
              <a:rPr lang="en-US" dirty="0">
                <a:latin typeface="Monaco" pitchFamily="2" charset="77"/>
              </a:rPr>
              <a:t>;;         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is the node </a:t>
            </a:r>
            <a:r>
              <a:rPr lang="en-US" dirty="0" err="1">
                <a:latin typeface="Monaco" pitchFamily="2" charset="77"/>
              </a:rPr>
              <a:t>val</a:t>
            </a:r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;;         l and r are left and right subtrees</a:t>
            </a:r>
          </a:p>
          <a:p>
            <a:r>
              <a:rPr lang="en-US" dirty="0">
                <a:latin typeface="Monaco" pitchFamily="2" charset="77"/>
              </a:rPr>
              <a:t>;; CONSTRAINT: (INVARIANT) for a given node:</a:t>
            </a:r>
          </a:p>
          <a:p>
            <a:r>
              <a:rPr lang="en-US" dirty="0">
                <a:latin typeface="Monaco" pitchFamily="2" charset="77"/>
              </a:rPr>
              <a:t>;;     key is &gt; all keys in its l(eft)  child</a:t>
            </a:r>
          </a:p>
          <a:p>
            <a:r>
              <a:rPr lang="en-US" dirty="0">
                <a:latin typeface="Monaco" pitchFamily="2" charset="77"/>
              </a:rPr>
              <a:t>;;     key is &lt; all keys in its r(</a:t>
            </a:r>
            <a:r>
              <a:rPr lang="en-US" dirty="0" err="1">
                <a:latin typeface="Monaco" pitchFamily="2" charset="77"/>
              </a:rPr>
              <a:t>ight</a:t>
            </a:r>
            <a:r>
              <a:rPr lang="en-US" dirty="0">
                <a:latin typeface="Monaco" pitchFamily="2" charset="77"/>
              </a:rPr>
              <a:t>) child</a:t>
            </a:r>
          </a:p>
          <a:p>
            <a:r>
              <a:rPr lang="en-US" dirty="0">
                <a:latin typeface="Monaco" pitchFamily="2" charset="77"/>
              </a:rPr>
              <a:t>;;     the same key never appears twice in the tree</a:t>
            </a:r>
          </a:p>
          <a:p>
            <a:endParaRPr lang="en-US" dirty="0">
              <a:latin typeface="Monaco" pitchFamily="2" charset="77"/>
            </a:endParaRPr>
          </a:p>
          <a:p>
            <a:endParaRPr lang="en-US" dirty="0">
              <a:latin typeface="Monaco" pitchFamily="2" charset="77"/>
            </a:endParaRPr>
          </a:p>
          <a:p>
            <a:r>
              <a:rPr lang="en-US" dirty="0">
                <a:latin typeface="Monaco" pitchFamily="2" charset="77"/>
              </a:rPr>
              <a:t>(define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t)</a:t>
            </a:r>
          </a:p>
          <a:p>
            <a:r>
              <a:rPr lang="en-US" dirty="0">
                <a:latin typeface="Monaco" pitchFamily="2" charset="77"/>
              </a:rPr>
              <a:t>  (</a:t>
            </a:r>
            <a:r>
              <a:rPr lang="en-US" dirty="0" err="1">
                <a:latin typeface="Monaco" pitchFamily="2" charset="77"/>
              </a:rPr>
              <a:t>cond</a:t>
            </a:r>
            <a:r>
              <a:rPr lang="en-US" dirty="0">
                <a:latin typeface="Monaco" pitchFamily="2" charset="77"/>
              </a:rPr>
              <a:t> [(false? t) (...)]</a:t>
            </a:r>
          </a:p>
          <a:p>
            <a:r>
              <a:rPr lang="en-US" dirty="0">
                <a:latin typeface="Monaco" pitchFamily="2" charset="77"/>
              </a:rPr>
              <a:t>        [else</a:t>
            </a:r>
          </a:p>
          <a:p>
            <a:r>
              <a:rPr lang="en-US" dirty="0">
                <a:latin typeface="Monaco" pitchFamily="2" charset="77"/>
              </a:rPr>
              <a:t>         (... (node-key t) </a:t>
            </a:r>
          </a:p>
          <a:p>
            <a:r>
              <a:rPr lang="en-US" dirty="0">
                <a:latin typeface="Monaco" pitchFamily="2" charset="77"/>
              </a:rPr>
              <a:t>              (node-</a:t>
            </a:r>
            <a:r>
              <a:rPr lang="en-US" dirty="0" err="1">
                <a:latin typeface="Monaco" pitchFamily="2" charset="77"/>
              </a:rPr>
              <a:t>val</a:t>
            </a:r>
            <a:r>
              <a:rPr lang="en-US" dirty="0">
                <a:latin typeface="Monaco" pitchFamily="2" charset="77"/>
              </a:rPr>
              <a:t> t) </a:t>
            </a:r>
          </a:p>
          <a:p>
            <a:r>
              <a:rPr lang="en-US" dirty="0">
                <a:latin typeface="Monaco" pitchFamily="2" charset="77"/>
              </a:rPr>
              <a:t>             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(node-l t))</a:t>
            </a:r>
          </a:p>
          <a:p>
            <a:r>
              <a:rPr lang="en-US" dirty="0">
                <a:latin typeface="Monaco" pitchFamily="2" charset="77"/>
              </a:rPr>
              <a:t>              (</a:t>
            </a:r>
            <a:r>
              <a:rPr lang="en-US" dirty="0" err="1">
                <a:latin typeface="Monaco" pitchFamily="2" charset="77"/>
              </a:rPr>
              <a:t>fn</a:t>
            </a:r>
            <a:r>
              <a:rPr lang="en-US" dirty="0">
                <a:latin typeface="Monaco" pitchFamily="2" charset="77"/>
              </a:rPr>
              <a:t>-for-</a:t>
            </a:r>
            <a:r>
              <a:rPr lang="en-US" dirty="0" err="1">
                <a:latin typeface="Monaco" pitchFamily="2" charset="77"/>
              </a:rPr>
              <a:t>bst</a:t>
            </a:r>
            <a:r>
              <a:rPr lang="en-US" dirty="0">
                <a:latin typeface="Monaco" pitchFamily="2" charset="77"/>
              </a:rPr>
              <a:t> (node-r t)))]))</a:t>
            </a:r>
          </a:p>
        </p:txBody>
      </p:sp>
    </p:spTree>
    <p:extLst>
      <p:ext uri="{BB962C8B-B14F-4D97-AF65-F5344CB8AC3E}">
        <p14:creationId xmlns:p14="http://schemas.microsoft.com/office/powerpoint/2010/main" val="221294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7088</TotalTime>
  <Words>633</Words>
  <Application>Microsoft Macintosh PowerPoint</Application>
  <PresentationFormat>Widescreen</PresentationFormat>
  <Paragraphs>96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Monaco</vt:lpstr>
      <vt:lpstr>Office Theme</vt:lpstr>
      <vt:lpstr>Looking forward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</cp:revision>
  <cp:lastPrinted>2022-10-11T23:00:04Z</cp:lastPrinted>
  <dcterms:created xsi:type="dcterms:W3CDTF">2019-10-15T18:58:31Z</dcterms:created>
  <dcterms:modified xsi:type="dcterms:W3CDTF">2023-02-09T17:19:20Z</dcterms:modified>
</cp:coreProperties>
</file>

<file path=docProps/thumbnail.jpeg>
</file>